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834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E52A1B-9916-4BD3-B209-23B7104FC2A9}" type="datetimeFigureOut">
              <a:rPr lang="pt-PT" smtClean="0"/>
              <a:t>19-11-2015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69A5A9-6E09-4CA4-A21D-27CBFCDD8E6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27934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820755-0998-494F-8069-18512BF00465}" type="slidenum">
              <a:rPr lang="pt-PT" smtClean="0"/>
              <a:t>1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C681-3E4D-4D4B-AF15-4F4AD7E70776}" type="datetimeFigureOut">
              <a:rPr lang="pt-PT" smtClean="0"/>
              <a:t>19-11-2015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F856-A532-4E3C-905D-4BD02FB607B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44351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C681-3E4D-4D4B-AF15-4F4AD7E70776}" type="datetimeFigureOut">
              <a:rPr lang="pt-PT" smtClean="0"/>
              <a:t>19-11-2015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F856-A532-4E3C-905D-4BD02FB607B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18967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C681-3E4D-4D4B-AF15-4F4AD7E70776}" type="datetimeFigureOut">
              <a:rPr lang="pt-PT" smtClean="0"/>
              <a:t>19-11-2015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F856-A532-4E3C-905D-4BD02FB607B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326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C681-3E4D-4D4B-AF15-4F4AD7E70776}" type="datetimeFigureOut">
              <a:rPr lang="pt-PT" smtClean="0"/>
              <a:t>19-11-2015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F856-A532-4E3C-905D-4BD02FB607B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47263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C681-3E4D-4D4B-AF15-4F4AD7E70776}" type="datetimeFigureOut">
              <a:rPr lang="pt-PT" smtClean="0"/>
              <a:t>19-11-2015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F856-A532-4E3C-905D-4BD02FB607B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77086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C681-3E4D-4D4B-AF15-4F4AD7E70776}" type="datetimeFigureOut">
              <a:rPr lang="pt-PT" smtClean="0"/>
              <a:t>19-11-2015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F856-A532-4E3C-905D-4BD02FB607B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34501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C681-3E4D-4D4B-AF15-4F4AD7E70776}" type="datetimeFigureOut">
              <a:rPr lang="pt-PT" smtClean="0"/>
              <a:t>19-11-2015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F856-A532-4E3C-905D-4BD02FB607B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05809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C681-3E4D-4D4B-AF15-4F4AD7E70776}" type="datetimeFigureOut">
              <a:rPr lang="pt-PT" smtClean="0"/>
              <a:t>19-11-2015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F856-A532-4E3C-905D-4BD02FB607B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63802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C681-3E4D-4D4B-AF15-4F4AD7E70776}" type="datetimeFigureOut">
              <a:rPr lang="pt-PT" smtClean="0"/>
              <a:t>19-11-2015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F856-A532-4E3C-905D-4BD02FB607B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35172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C681-3E4D-4D4B-AF15-4F4AD7E70776}" type="datetimeFigureOut">
              <a:rPr lang="pt-PT" smtClean="0"/>
              <a:t>19-11-2015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F856-A532-4E3C-905D-4BD02FB607B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00032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A6C681-3E4D-4D4B-AF15-4F4AD7E70776}" type="datetimeFigureOut">
              <a:rPr lang="pt-PT" smtClean="0"/>
              <a:t>19-11-2015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3F856-A532-4E3C-905D-4BD02FB607B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54153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6C681-3E4D-4D4B-AF15-4F4AD7E70776}" type="datetimeFigureOut">
              <a:rPr lang="pt-PT" smtClean="0"/>
              <a:t>19-11-2015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63F856-A532-4E3C-905D-4BD02FB607B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97247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queroflores.com.br/wp-content/uploads/2013/05/cogumelos-arvor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5"/>
            <a:ext cx="9144000" cy="583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quadrante-natural.pt/Eventos/imgD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012" y="-27384"/>
            <a:ext cx="1714500" cy="268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www.campoaberto.pt/wp-content/uploads/2012/11/1354937_439868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512" y="2276872"/>
            <a:ext cx="2880000" cy="2160000"/>
          </a:xfrm>
          <a:prstGeom prst="rect">
            <a:avLst/>
          </a:prstGeom>
          <a:noFill/>
        </p:spPr>
      </p:pic>
      <p:pic>
        <p:nvPicPr>
          <p:cNvPr id="2054" name="Picture 6" descr="http://jornalc.pt/file/2014/11/edible-mushroom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00040" y="4050030"/>
            <a:ext cx="3780472" cy="2835354"/>
          </a:xfrm>
          <a:prstGeom prst="rect">
            <a:avLst/>
          </a:prstGeom>
          <a:noFill/>
        </p:spPr>
      </p:pic>
      <p:sp>
        <p:nvSpPr>
          <p:cNvPr id="3" name="CaixaDeTexto 2"/>
          <p:cNvSpPr txBox="1"/>
          <p:nvPr/>
        </p:nvSpPr>
        <p:spPr>
          <a:xfrm>
            <a:off x="-36512" y="1033572"/>
            <a:ext cx="7488832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 smtClean="0">
                <a:solidFill>
                  <a:srgbClr val="FF0000"/>
                </a:solidFill>
                <a:latin typeface="Algerian" panose="04020705040A02060702" pitchFamily="82" charset="0"/>
              </a:rPr>
              <a:t>Cogumelos – </a:t>
            </a:r>
            <a:r>
              <a:rPr lang="pt-PT" sz="2400" b="1" dirty="0" smtClean="0">
                <a:solidFill>
                  <a:srgbClr val="FF0000"/>
                </a:solidFill>
                <a:latin typeface="Algerian" panose="04020705040A02060702" pitchFamily="82" charset="0"/>
              </a:rPr>
              <a:t>Tortulhos de Ribeira de Pena</a:t>
            </a:r>
            <a:endParaRPr lang="en-US" sz="2400" b="1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grpSp>
        <p:nvGrpSpPr>
          <p:cNvPr id="5" name="Group 1"/>
          <p:cNvGrpSpPr>
            <a:grpSpLocks/>
          </p:cNvGrpSpPr>
          <p:nvPr/>
        </p:nvGrpSpPr>
        <p:grpSpPr bwMode="auto">
          <a:xfrm>
            <a:off x="-12195" y="-27384"/>
            <a:ext cx="7320499" cy="949121"/>
            <a:chOff x="1134" y="131"/>
            <a:chExt cx="10149" cy="1485"/>
          </a:xfrm>
        </p:grpSpPr>
        <p:cxnSp>
          <p:nvCxnSpPr>
            <p:cNvPr id="10" name="AutoShape 4"/>
            <p:cNvCxnSpPr>
              <a:cxnSpLocks noChangeShapeType="1"/>
            </p:cNvCxnSpPr>
            <p:nvPr/>
          </p:nvCxnSpPr>
          <p:spPr bwMode="auto">
            <a:xfrm>
              <a:off x="2748" y="956"/>
              <a:ext cx="8535" cy="1"/>
            </a:xfrm>
            <a:prstGeom prst="straightConnector1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7" cstate="print">
              <a:lum bright="-12000" contras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4" y="131"/>
              <a:ext cx="1620" cy="14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Marcador de Posição do Texto 3"/>
          <p:cNvSpPr txBox="1">
            <a:spLocks/>
          </p:cNvSpPr>
          <p:nvPr/>
        </p:nvSpPr>
        <p:spPr>
          <a:xfrm>
            <a:off x="251520" y="1628800"/>
            <a:ext cx="3744417" cy="4536504"/>
          </a:xfrm>
          <a:prstGeom prst="rect">
            <a:avLst/>
          </a:prstGeom>
          <a:solidFill>
            <a:srgbClr val="FFFF00"/>
          </a:solidFill>
        </p:spPr>
        <p:txBody>
          <a:bodyPr vert="horz">
            <a:normAutofit lnSpcReduction="10000"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PT" sz="1600" b="1" u="sng" dirty="0" smtClean="0">
                <a:solidFill>
                  <a:srgbClr val="C00000"/>
                </a:solidFill>
              </a:rPr>
              <a:t>Programa</a:t>
            </a:r>
          </a:p>
          <a:p>
            <a:pPr algn="ctr"/>
            <a:r>
              <a:rPr lang="pt-PT" sz="1600" b="1" u="sng" dirty="0" smtClean="0">
                <a:solidFill>
                  <a:srgbClr val="00B050"/>
                </a:solidFill>
              </a:rPr>
              <a:t> 20 de novembro 2015</a:t>
            </a:r>
          </a:p>
          <a:p>
            <a:r>
              <a:rPr lang="pt-PT" sz="1200" b="1" dirty="0" smtClean="0">
                <a:solidFill>
                  <a:schemeClr val="accent2">
                    <a:lumMod val="75000"/>
                  </a:schemeClr>
                </a:solidFill>
              </a:rPr>
              <a:t>9:00 – Receção dos participantes</a:t>
            </a:r>
          </a:p>
          <a:p>
            <a:r>
              <a:rPr lang="pt-PT" sz="1200" b="1" dirty="0" smtClean="0">
                <a:solidFill>
                  <a:schemeClr val="accent2">
                    <a:lumMod val="75000"/>
                  </a:schemeClr>
                </a:solidFill>
              </a:rPr>
              <a:t>9:30 – Apresentação dos palestrantes</a:t>
            </a:r>
          </a:p>
          <a:p>
            <a:r>
              <a:rPr lang="pt-PT" sz="1200" b="1" dirty="0" smtClean="0">
                <a:solidFill>
                  <a:schemeClr val="accent2">
                    <a:lumMod val="75000"/>
                  </a:schemeClr>
                </a:solidFill>
              </a:rPr>
              <a:t>9:45 – A produção de cogumelos em  estufa – </a:t>
            </a:r>
          </a:p>
          <a:p>
            <a:r>
              <a:rPr lang="pt-PT" sz="900" b="1" dirty="0">
                <a:solidFill>
                  <a:srgbClr val="00B050"/>
                </a:solidFill>
              </a:rPr>
              <a:t>Engª Sandrina Alves</a:t>
            </a:r>
          </a:p>
          <a:p>
            <a:pPr marL="228600" indent="-228600">
              <a:buFont typeface="Wingdings 2"/>
              <a:buAutoNum type="alphaLcParenR"/>
            </a:pPr>
            <a:r>
              <a:rPr lang="pt-PT" sz="1200" b="1" dirty="0" smtClean="0">
                <a:solidFill>
                  <a:schemeClr val="accent2">
                    <a:lumMod val="75000"/>
                  </a:schemeClr>
                </a:solidFill>
              </a:rPr>
              <a:t>Implementação e gestão de empresa agrícola e clusters  económicos associados</a:t>
            </a:r>
          </a:p>
          <a:p>
            <a:pPr marL="228600" indent="-228600">
              <a:buFont typeface="Wingdings 2"/>
              <a:buAutoNum type="alphaLcParenR"/>
            </a:pPr>
            <a:r>
              <a:rPr lang="pt-PT" sz="1200" b="1" dirty="0" smtClean="0">
                <a:solidFill>
                  <a:schemeClr val="accent2">
                    <a:lumMod val="75000"/>
                  </a:schemeClr>
                </a:solidFill>
              </a:rPr>
              <a:t>Metodologia de produção de cogumelos nos vários substratos em Portugal</a:t>
            </a:r>
          </a:p>
          <a:p>
            <a:r>
              <a:rPr lang="pt-PT" sz="1200" b="1" dirty="0" smtClean="0">
                <a:solidFill>
                  <a:schemeClr val="accent2">
                    <a:lumMod val="75000"/>
                  </a:schemeClr>
                </a:solidFill>
              </a:rPr>
              <a:t>10:45 - Intervalo</a:t>
            </a:r>
          </a:p>
          <a:p>
            <a:r>
              <a:rPr lang="pt-PT" sz="1200" b="1" dirty="0" smtClean="0">
                <a:solidFill>
                  <a:schemeClr val="accent2">
                    <a:lumMod val="75000"/>
                  </a:schemeClr>
                </a:solidFill>
              </a:rPr>
              <a:t>11:00  - Cogumelos silvestres – principais caraterísticas – </a:t>
            </a:r>
            <a:r>
              <a:rPr lang="pt-PT" sz="900" b="1" dirty="0" smtClean="0">
                <a:solidFill>
                  <a:srgbClr val="00B050"/>
                </a:solidFill>
              </a:rPr>
              <a:t>Profª Guilhermina Marques - UTAD</a:t>
            </a:r>
          </a:p>
          <a:p>
            <a:pPr lvl="1"/>
            <a:r>
              <a:rPr lang="pt-PT" sz="1000" b="1" dirty="0" smtClean="0">
                <a:solidFill>
                  <a:schemeClr val="accent2">
                    <a:lumMod val="75000"/>
                  </a:schemeClr>
                </a:solidFill>
              </a:rPr>
              <a:t>- Cogumelos comestíveis</a:t>
            </a:r>
          </a:p>
          <a:p>
            <a:pPr lvl="1"/>
            <a:r>
              <a:rPr lang="pt-PT" sz="1000" b="1" dirty="0" smtClean="0">
                <a:solidFill>
                  <a:schemeClr val="accent2">
                    <a:lumMod val="75000"/>
                  </a:schemeClr>
                </a:solidFill>
              </a:rPr>
              <a:t>- Cogumelos tóxicos</a:t>
            </a:r>
          </a:p>
          <a:p>
            <a:r>
              <a:rPr lang="pt-PT" sz="1200" b="1" dirty="0" smtClean="0">
                <a:solidFill>
                  <a:schemeClr val="accent2">
                    <a:lumMod val="75000"/>
                  </a:schemeClr>
                </a:solidFill>
              </a:rPr>
              <a:t>12:00 – Almoço</a:t>
            </a:r>
          </a:p>
          <a:p>
            <a:r>
              <a:rPr lang="pt-PT" sz="1200" b="1" dirty="0" smtClean="0">
                <a:solidFill>
                  <a:schemeClr val="accent2">
                    <a:lumMod val="75000"/>
                  </a:schemeClr>
                </a:solidFill>
              </a:rPr>
              <a:t>13:30 – Descrição e preparação dos trabalhos a desenvolver durante a tarde</a:t>
            </a:r>
          </a:p>
          <a:p>
            <a:r>
              <a:rPr lang="pt-PT" sz="1200" b="1" dirty="0" smtClean="0">
                <a:solidFill>
                  <a:schemeClr val="accent2">
                    <a:lumMod val="75000"/>
                  </a:schemeClr>
                </a:solidFill>
              </a:rPr>
              <a:t>14:00 – Saída para apanha de cogumelos</a:t>
            </a:r>
          </a:p>
          <a:p>
            <a:r>
              <a:rPr lang="pt-PT" sz="1200" b="1" dirty="0" smtClean="0">
                <a:solidFill>
                  <a:schemeClr val="accent2">
                    <a:lumMod val="75000"/>
                  </a:schemeClr>
                </a:solidFill>
              </a:rPr>
              <a:t>	- equipamentos necessários</a:t>
            </a:r>
          </a:p>
          <a:p>
            <a:r>
              <a:rPr lang="pt-PT" sz="1200" b="1" dirty="0" smtClean="0">
                <a:solidFill>
                  <a:schemeClr val="accent2">
                    <a:lumMod val="75000"/>
                  </a:schemeClr>
                </a:solidFill>
              </a:rPr>
              <a:t>	- técnica de apanha</a:t>
            </a:r>
          </a:p>
          <a:p>
            <a:r>
              <a:rPr lang="pt-PT" sz="1200" b="1" dirty="0" smtClean="0">
                <a:solidFill>
                  <a:schemeClr val="accent2">
                    <a:lumMod val="75000"/>
                  </a:schemeClr>
                </a:solidFill>
              </a:rPr>
              <a:t>16:00 – Identificação e triagem dos cogumelos silvestres</a:t>
            </a:r>
          </a:p>
          <a:p>
            <a:r>
              <a:rPr lang="pt-PT" sz="1200" b="1" dirty="0" smtClean="0">
                <a:solidFill>
                  <a:schemeClr val="accent2">
                    <a:lumMod val="75000"/>
                  </a:schemeClr>
                </a:solidFill>
              </a:rPr>
              <a:t>17:30 – Final dos trabalhos</a:t>
            </a:r>
            <a:endParaRPr lang="pt-PT" sz="1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5" name="Imagem 14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6436403"/>
            <a:ext cx="3456505" cy="44767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CaixaDeTexto 15"/>
          <p:cNvSpPr txBox="1"/>
          <p:nvPr/>
        </p:nvSpPr>
        <p:spPr>
          <a:xfrm>
            <a:off x="1331882" y="44624"/>
            <a:ext cx="55443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>
                <a:solidFill>
                  <a:srgbClr val="0070C0"/>
                </a:solidFill>
              </a:rPr>
              <a:t>Agrupamento de Escolas de Ribeira de Pena</a:t>
            </a:r>
          </a:p>
          <a:p>
            <a:endParaRPr lang="pt-PT" sz="1400" b="1" u="sng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PT" sz="1400" b="1" u="sng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Curso Vocacional de Secundário de  Agropecuária</a:t>
            </a:r>
          </a:p>
          <a:p>
            <a:r>
              <a:rPr lang="pt-PT" sz="1400" b="1" u="sng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Curso Prof. </a:t>
            </a:r>
            <a:r>
              <a:rPr lang="pt-PT" sz="1400" b="1" u="sng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Técnico de Restauração - Cozinha e </a:t>
            </a:r>
            <a:r>
              <a:rPr lang="pt-PT" sz="1400" b="1" u="sng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Pastelaria</a:t>
            </a:r>
            <a:endParaRPr lang="en-US" sz="1400" b="1" u="sng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22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126</Words>
  <Application>Microsoft Office PowerPoint</Application>
  <PresentationFormat>Apresentação no Ecrã (4:3)</PresentationFormat>
  <Paragraphs>25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Company>M. E. - GEPE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Professor</dc:creator>
  <cp:lastModifiedBy>PaulaLopes1</cp:lastModifiedBy>
  <cp:revision>1</cp:revision>
  <dcterms:created xsi:type="dcterms:W3CDTF">2015-11-18T11:42:26Z</dcterms:created>
  <dcterms:modified xsi:type="dcterms:W3CDTF">2015-11-19T21:22:54Z</dcterms:modified>
</cp:coreProperties>
</file>